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5" r:id="rId3"/>
    <p:sldId id="263" r:id="rId4"/>
    <p:sldId id="264" r:id="rId5"/>
    <p:sldId id="257" r:id="rId6"/>
    <p:sldId id="266" r:id="rId7"/>
    <p:sldId id="260" r:id="rId8"/>
    <p:sldId id="267" r:id="rId9"/>
    <p:sldId id="268" r:id="rId10"/>
    <p:sldId id="261" r:id="rId11"/>
    <p:sldId id="269" r:id="rId12"/>
    <p:sldId id="270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652" autoAdjust="0"/>
  </p:normalViewPr>
  <p:slideViewPr>
    <p:cSldViewPr snapToGrid="0" snapToObjects="1">
      <p:cViewPr>
        <p:scale>
          <a:sx n="108" d="100"/>
          <a:sy n="108" d="100"/>
        </p:scale>
        <p:origin x="-1136" y="-1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094B4F-B1CB-9740-9A9D-A7A3CF30C416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25750F-CBC0-8644-A641-09DC54A4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890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DE00-3598-450D-9FD4-B3F4D33F029B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8268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</a:t>
            </a:r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Give students the opportunity to practise with teacher guidance </a:t>
            </a:r>
          </a:p>
          <a:p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Provide immediate and specific feedback with knowledge of results</a:t>
            </a:r>
            <a:r>
              <a:rPr lang="en-AU" dirty="0" smtClean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062E57-5D8C-CE44-A5F7-DA463BC86E0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69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</a:t>
            </a:r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Give students the opportunity to practise with teacher guidance </a:t>
            </a:r>
          </a:p>
          <a:p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Provide immediate and specific feedback with knowledge of results</a:t>
            </a:r>
            <a:r>
              <a:rPr lang="en-AU" dirty="0" smtClean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062E57-5D8C-CE44-A5F7-DA463BC86E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69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</a:t>
            </a:r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Give students the opportunity to practise with teacher guidance </a:t>
            </a:r>
          </a:p>
          <a:p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Provide immediate and specific feedback with knowledge of results</a:t>
            </a:r>
            <a:r>
              <a:rPr lang="en-AU" dirty="0" smtClean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062E57-5D8C-CE44-A5F7-DA463BC86E0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69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466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594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16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505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34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8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282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924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9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09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288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2157B-D6F0-CA49-BEFB-4354F26DD03B}" type="datetimeFigureOut">
              <a:rPr lang="en-US" smtClean="0"/>
              <a:t>26/03/17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7C3A5-3A0E-244F-A77C-AFE9880DC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639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Year 7 Seating Pl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1644"/>
            <a:ext cx="9144000" cy="391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25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7165" y="206725"/>
            <a:ext cx="8851735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 cmpd="sng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Chalkboard"/>
                <a:cs typeface="Chalkboard"/>
              </a:rPr>
              <a:t>Examples</a:t>
            </a:r>
            <a:endParaRPr lang="en-US" sz="400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7166" y="1114778"/>
            <a:ext cx="6617945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u="sng" dirty="0" smtClean="0"/>
              <a:t>2</a:t>
            </a:r>
            <a:r>
              <a:rPr lang="en-US" sz="4000" dirty="0" smtClean="0"/>
              <a:t>64 =</a:t>
            </a:r>
          </a:p>
          <a:p>
            <a:pPr algn="ctr"/>
            <a:endParaRPr lang="en-US" sz="4000" dirty="0"/>
          </a:p>
          <a:p>
            <a:pPr algn="ctr"/>
            <a:r>
              <a:rPr lang="en-US" sz="4000" u="sng" dirty="0" smtClean="0"/>
              <a:t>4</a:t>
            </a:r>
            <a:r>
              <a:rPr lang="en-US" sz="4000" dirty="0" smtClean="0"/>
              <a:t>59 = </a:t>
            </a:r>
          </a:p>
          <a:p>
            <a:pPr algn="ctr"/>
            <a:endParaRPr lang="en-US" sz="4000" dirty="0"/>
          </a:p>
          <a:p>
            <a:pPr algn="ctr"/>
            <a:r>
              <a:rPr lang="en-US" sz="4000" u="sng" dirty="0" smtClean="0"/>
              <a:t>7</a:t>
            </a:r>
            <a:r>
              <a:rPr lang="en-US" sz="4000" dirty="0" smtClean="0"/>
              <a:t>,208 = </a:t>
            </a:r>
          </a:p>
          <a:p>
            <a:pPr algn="ctr"/>
            <a:endParaRPr lang="en-US" sz="4000" dirty="0"/>
          </a:p>
          <a:p>
            <a:pPr algn="ctr"/>
            <a:r>
              <a:rPr lang="en-US" sz="4000" dirty="0" smtClean="0"/>
              <a:t>5,790 = </a:t>
            </a:r>
          </a:p>
          <a:p>
            <a:pPr algn="ctr"/>
            <a:endParaRPr lang="en-US" sz="4000" dirty="0" smtClean="0"/>
          </a:p>
          <a:p>
            <a:pPr algn="ctr"/>
            <a:endParaRPr lang="en-US" sz="4000" dirty="0"/>
          </a:p>
          <a:p>
            <a:pPr algn="ctr"/>
            <a:endParaRPr lang="en-US" sz="4000" dirty="0"/>
          </a:p>
        </p:txBody>
      </p:sp>
      <p:sp>
        <p:nvSpPr>
          <p:cNvPr id="5" name="Oval 4"/>
          <p:cNvSpPr/>
          <p:nvPr/>
        </p:nvSpPr>
        <p:spPr>
          <a:xfrm>
            <a:off x="3073400" y="1247549"/>
            <a:ext cx="383822" cy="550333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073400" y="2444171"/>
            <a:ext cx="383822" cy="550333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988733" y="3669015"/>
            <a:ext cx="383822" cy="550333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949222" y="4851526"/>
            <a:ext cx="383822" cy="550333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205111" y="1141835"/>
            <a:ext cx="964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008000"/>
                </a:solidFill>
              </a:rPr>
              <a:t>300</a:t>
            </a:r>
            <a:endParaRPr lang="en-US" sz="4000" dirty="0">
              <a:solidFill>
                <a:srgbClr val="008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05111" y="2296742"/>
            <a:ext cx="964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008000"/>
                </a:solidFill>
              </a:rPr>
              <a:t>500</a:t>
            </a:r>
            <a:endParaRPr lang="en-US" sz="4000" dirty="0">
              <a:solidFill>
                <a:srgbClr val="008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57511" y="3511462"/>
            <a:ext cx="1352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008000"/>
                </a:solidFill>
              </a:rPr>
              <a:t>7,000</a:t>
            </a:r>
            <a:endParaRPr lang="en-US" sz="4000" dirty="0">
              <a:solidFill>
                <a:srgbClr val="008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57511" y="4851526"/>
            <a:ext cx="1352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008000"/>
                </a:solidFill>
              </a:rPr>
              <a:t>6,000</a:t>
            </a:r>
            <a:endParaRPr lang="en-US" sz="40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9990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/>
      <p:bldP spid="11" grpId="0"/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7165" y="206725"/>
            <a:ext cx="8851735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 cmpd="sng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Chalkboard"/>
                <a:cs typeface="Chalkboard"/>
              </a:rPr>
              <a:t>Examples</a:t>
            </a:r>
            <a:endParaRPr lang="en-US" sz="4000" dirty="0">
              <a:latin typeface="Chalkboard"/>
              <a:cs typeface="Chalkboard"/>
            </a:endParaRPr>
          </a:p>
        </p:txBody>
      </p:sp>
      <p:pic>
        <p:nvPicPr>
          <p:cNvPr id="3" name="Picture 2" descr="Screen Shot 2017-03-26 at 7.31.58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1" b="4934"/>
          <a:stretch/>
        </p:blipFill>
        <p:spPr>
          <a:xfrm>
            <a:off x="0" y="2092969"/>
            <a:ext cx="9144000" cy="21987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165" y="1055314"/>
            <a:ext cx="88517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Use round to the first/leading digit to estimate the following shopping bill: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33900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7165" y="206725"/>
            <a:ext cx="8851735" cy="70788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 cmpd="sng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Chalkboard"/>
                <a:cs typeface="Chalkboard"/>
              </a:rPr>
              <a:t>Task</a:t>
            </a:r>
            <a:endParaRPr lang="en-US" sz="400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7165" y="1443336"/>
            <a:ext cx="88517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Page 50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 smtClean="0"/>
              <a:t>Exercise 4.1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 smtClean="0"/>
              <a:t>Questions 1-10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65625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548680"/>
            <a:ext cx="8373616" cy="54006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4400" dirty="0"/>
              <a:t>We are setting up a NEW section of your interactive notebooks for the next </a:t>
            </a:r>
            <a:r>
              <a:rPr lang="en-US" sz="4400" dirty="0" smtClean="0"/>
              <a:t>topic!</a:t>
            </a:r>
            <a:endParaRPr lang="en-US" sz="4400" dirty="0"/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From your last page of the measurement notebook skip one page and we will set up the new notebook. 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>
                <a:solidFill>
                  <a:schemeClr val="accent4">
                    <a:lumMod val="75000"/>
                  </a:schemeClr>
                </a:solidFill>
              </a:rPr>
              <a:t>You will have the page numbers start over again!</a:t>
            </a:r>
          </a:p>
          <a:p>
            <a:pPr marL="0" indent="0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081399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576" y="260648"/>
            <a:ext cx="7772400" cy="1470025"/>
          </a:xfrm>
        </p:spPr>
        <p:txBody>
          <a:bodyPr/>
          <a:lstStyle/>
          <a:p>
            <a:r>
              <a:rPr lang="en-AU" dirty="0"/>
              <a:t>My </a:t>
            </a:r>
            <a:r>
              <a:rPr lang="en-AU" dirty="0" smtClean="0"/>
              <a:t>Money</a:t>
            </a:r>
            <a:r>
              <a:rPr lang="en-AU" dirty="0"/>
              <a:t/>
            </a:r>
            <a:br>
              <a:rPr lang="en-AU" dirty="0"/>
            </a:br>
            <a:r>
              <a:rPr lang="en-AU" dirty="0"/>
              <a:t>Interactive Notebook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0844" y="446767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AU" dirty="0"/>
              <a:t>Name </a:t>
            </a:r>
          </a:p>
          <a:p>
            <a:pPr algn="l"/>
            <a:r>
              <a:rPr lang="en-AU" dirty="0"/>
              <a:t>Class </a:t>
            </a:r>
          </a:p>
          <a:p>
            <a:pPr algn="l"/>
            <a:r>
              <a:rPr lang="en-AU" dirty="0"/>
              <a:t>Teacher </a:t>
            </a:r>
          </a:p>
          <a:p>
            <a:pPr algn="l"/>
            <a:r>
              <a:rPr lang="en-AU" dirty="0"/>
              <a:t>Term 1 Semester 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748464" y="6488668"/>
            <a:ext cx="549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1</a:t>
            </a:r>
          </a:p>
        </p:txBody>
      </p:sp>
      <p:pic>
        <p:nvPicPr>
          <p:cNvPr id="4" name="Picture 3" descr="business-money-pink-coin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300" y="1730673"/>
            <a:ext cx="5876676" cy="3843808"/>
          </a:xfrm>
          <a:prstGeom prst="rect">
            <a:avLst/>
          </a:prstGeom>
        </p:spPr>
      </p:pic>
      <p:pic>
        <p:nvPicPr>
          <p:cNvPr id="5" name="Picture 4" descr="1216_cash-dollars_650x455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8205" y="0"/>
            <a:ext cx="2045796" cy="1432057"/>
          </a:xfrm>
          <a:prstGeom prst="rect">
            <a:avLst/>
          </a:prstGeom>
        </p:spPr>
      </p:pic>
      <p:pic>
        <p:nvPicPr>
          <p:cNvPr id="10" name="Picture 9" descr="1216_cash-dollars_650x455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45796" cy="143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46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H="1">
            <a:off x="4500081" y="0"/>
            <a:ext cx="1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03" y="647466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748464" y="6488668"/>
            <a:ext cx="549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3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20688"/>
            <a:ext cx="450008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115616" y="620688"/>
            <a:ext cx="0" cy="6237312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77648" y="5803"/>
            <a:ext cx="932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Contents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51520" y="260648"/>
            <a:ext cx="5808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Page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2123728" y="620688"/>
            <a:ext cx="20082" cy="6237312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403648" y="260648"/>
            <a:ext cx="5765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Date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555776" y="332656"/>
            <a:ext cx="13988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Description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796136" y="66504"/>
            <a:ext cx="2592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Glossary or Formula Page</a:t>
            </a:r>
          </a:p>
        </p:txBody>
      </p:sp>
    </p:spTree>
    <p:extLst>
      <p:ext uri="{BB962C8B-B14F-4D97-AF65-F5344CB8AC3E}">
        <p14:creationId xmlns:p14="http://schemas.microsoft.com/office/powerpoint/2010/main" val="1501180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67073"/>
            <a:ext cx="7772400" cy="2033378"/>
          </a:xfrm>
        </p:spPr>
        <p:txBody>
          <a:bodyPr>
            <a:normAutofit/>
          </a:bodyPr>
          <a:lstStyle/>
          <a:p>
            <a:r>
              <a:rPr lang="en-US" sz="5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>
                  <a:reflection blurRad="12700" stA="28000" endPos="45000" dist="1000" dir="5400000" sy="-100000" algn="bl" rotWithShape="0"/>
                </a:effectLst>
                <a:latin typeface="Chalkboard"/>
                <a:cs typeface="Chalkboard"/>
              </a:rPr>
              <a:t>Estimating</a:t>
            </a:r>
            <a:r>
              <a:rPr lang="en-US" sz="5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Chalkboard"/>
                <a:cs typeface="Chalkboard"/>
              </a:rPr>
              <a:t> </a:t>
            </a:r>
            <a:endParaRPr lang="en-US" sz="54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Chalkboard"/>
              <a:cs typeface="Chalkboard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Year 7 </a:t>
            </a:r>
            <a:endParaRPr lang="en-US" b="1" dirty="0" smtClean="0"/>
          </a:p>
          <a:p>
            <a:r>
              <a:rPr lang="en-US" dirty="0" smtClean="0"/>
              <a:t>Week </a:t>
            </a:r>
            <a:r>
              <a:rPr lang="en-US" dirty="0" smtClean="0"/>
              <a:t>9</a:t>
            </a:r>
            <a:endParaRPr lang="en-US" dirty="0" smtClean="0"/>
          </a:p>
          <a:p>
            <a:r>
              <a:rPr lang="en-US" dirty="0" smtClean="0"/>
              <a:t>Lesson </a:t>
            </a:r>
            <a:r>
              <a:rPr lang="en-US" dirty="0" smtClean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643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7165" y="206725"/>
            <a:ext cx="8851735" cy="70788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 cmpd="sng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Chalkboard"/>
                <a:cs typeface="Chalkboard"/>
              </a:rPr>
              <a:t>Mental Math</a:t>
            </a:r>
            <a:endParaRPr lang="en-US" sz="400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7165" y="1051806"/>
            <a:ext cx="885173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953735"/>
                </a:solidFill>
              </a:rPr>
              <a:t>(Do this on your task side of your book</a:t>
            </a:r>
            <a:r>
              <a:rPr lang="en-US" sz="2400" b="1" dirty="0" smtClean="0">
                <a:solidFill>
                  <a:srgbClr val="953735"/>
                </a:solidFill>
              </a:rPr>
              <a:t>)</a:t>
            </a:r>
          </a:p>
          <a:p>
            <a:pPr algn="ctr"/>
            <a:endParaRPr lang="en-US" sz="2400" b="1" dirty="0" smtClean="0">
              <a:solidFill>
                <a:srgbClr val="953735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Write the definition of probability.</a:t>
            </a:r>
            <a:endParaRPr lang="en-US" sz="2400" dirty="0" smtClean="0"/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If a six-sided die is thrown, what is the probability of throwing an even number?</a:t>
            </a:r>
            <a:endParaRPr lang="en-US" sz="2400" dirty="0" smtClean="0"/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50 </a:t>
            </a:r>
            <a:r>
              <a:rPr lang="en-US" sz="2400" dirty="0" smtClean="0"/>
              <a:t>– </a:t>
            </a:r>
            <a:r>
              <a:rPr lang="en-US" sz="2400" dirty="0" smtClean="0"/>
              <a:t>14 </a:t>
            </a:r>
            <a:r>
              <a:rPr lang="en-US" sz="2400" dirty="0" smtClean="0"/>
              <a:t>=</a:t>
            </a:r>
          </a:p>
          <a:p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60 </a:t>
            </a:r>
            <a:r>
              <a:rPr lang="en-US" sz="2400" dirty="0" smtClean="0"/>
              <a:t>x </a:t>
            </a:r>
            <a:r>
              <a:rPr lang="en-US" sz="2400" dirty="0" smtClean="0"/>
              <a:t>3 </a:t>
            </a:r>
            <a:r>
              <a:rPr lang="en-US" sz="2400" dirty="0" smtClean="0"/>
              <a:t>=  </a:t>
            </a:r>
          </a:p>
          <a:p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23 </a:t>
            </a:r>
            <a:r>
              <a:rPr lang="en-US" sz="2400" dirty="0" smtClean="0"/>
              <a:t>+ </a:t>
            </a:r>
            <a:r>
              <a:rPr lang="en-US" sz="2400" dirty="0" smtClean="0"/>
              <a:t>7 =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06687" y="2334105"/>
            <a:ext cx="448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The chance of an event happening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flipH="1">
            <a:off x="2075130" y="4388556"/>
            <a:ext cx="659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36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90211" y="5080910"/>
            <a:ext cx="6526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130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15672" y="5853120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30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12322" y="3771215"/>
            <a:ext cx="13388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3/6 = 1/2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3702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  <p:bldP spid="1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553404"/>
            <a:ext cx="9144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1105074"/>
            <a:ext cx="9144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0" y="-19245"/>
            <a:ext cx="51660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100" dirty="0">
                <a:latin typeface="Chalkboard"/>
                <a:cs typeface="Chalkboard"/>
              </a:rPr>
              <a:t>24</a:t>
            </a:r>
          </a:p>
          <a:p>
            <a:r>
              <a:rPr lang="en-AU" sz="1100" dirty="0">
                <a:latin typeface="Chalkboard"/>
                <a:cs typeface="Chalkboard"/>
              </a:rPr>
              <a:t>7</a:t>
            </a:r>
          </a:p>
          <a:p>
            <a:r>
              <a:rPr lang="en-AU" sz="1100" dirty="0">
                <a:latin typeface="Chalkboard"/>
                <a:cs typeface="Chalkboard"/>
              </a:rPr>
              <a:t>30</a:t>
            </a: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 flipH="1">
            <a:off x="2189228" y="1109729"/>
            <a:ext cx="18714" cy="5748271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223413" y="80378"/>
            <a:ext cx="834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 smtClean="0">
                <a:latin typeface="Chalkboard"/>
                <a:cs typeface="Chalkboard"/>
              </a:rPr>
              <a:t>Date</a:t>
            </a:r>
            <a:endParaRPr lang="en-AU" sz="200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6174" y="598893"/>
            <a:ext cx="8640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EQ </a:t>
            </a:r>
            <a:r>
              <a:rPr lang="en-AU" sz="2400" b="1" dirty="0" smtClean="0">
                <a:latin typeface="Chalkboard"/>
                <a:cs typeface="Chalkboard"/>
              </a:rPr>
              <a:t>– How do we estimate numbers? </a:t>
            </a:r>
            <a:endParaRPr lang="en-AU" sz="2400" b="1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5961" y="45022"/>
            <a:ext cx="2613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Topic</a:t>
            </a:r>
            <a:r>
              <a:rPr lang="en-AU" sz="2400" b="1" dirty="0" smtClean="0">
                <a:latin typeface="Chalkboard"/>
                <a:cs typeface="Chalkboard"/>
              </a:rPr>
              <a:t>: Estimating </a:t>
            </a:r>
            <a:endParaRPr lang="en-AU" sz="2400" dirty="0">
              <a:latin typeface="Chalkboard"/>
              <a:cs typeface="Chalkboar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174" y="1929732"/>
            <a:ext cx="1953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What is estimation?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277142" y="1663890"/>
            <a:ext cx="65296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To roughly calculate the value, number or quantity of something</a:t>
            </a:r>
          </a:p>
          <a:p>
            <a:endParaRPr lang="en-US" sz="2800" dirty="0"/>
          </a:p>
          <a:p>
            <a:r>
              <a:rPr lang="en-US" sz="2800" dirty="0" smtClean="0"/>
              <a:t>An estimate of how much we have to pay is useful</a:t>
            </a:r>
            <a:endParaRPr lang="en-US" sz="2800" dirty="0"/>
          </a:p>
        </p:txBody>
      </p:sp>
      <p:pic>
        <p:nvPicPr>
          <p:cNvPr id="8" name="Picture 7" descr="thinking-fac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400" y="3910659"/>
            <a:ext cx="2514599" cy="251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626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553404"/>
            <a:ext cx="9144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1105074"/>
            <a:ext cx="9144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0" y="-19245"/>
            <a:ext cx="51660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100" dirty="0">
                <a:latin typeface="Chalkboard"/>
                <a:cs typeface="Chalkboard"/>
              </a:rPr>
              <a:t>24</a:t>
            </a:r>
          </a:p>
          <a:p>
            <a:r>
              <a:rPr lang="en-AU" sz="1100" dirty="0">
                <a:latin typeface="Chalkboard"/>
                <a:cs typeface="Chalkboard"/>
              </a:rPr>
              <a:t>7</a:t>
            </a:r>
          </a:p>
          <a:p>
            <a:r>
              <a:rPr lang="en-AU" sz="1100" dirty="0">
                <a:latin typeface="Chalkboard"/>
                <a:cs typeface="Chalkboard"/>
              </a:rPr>
              <a:t>30</a:t>
            </a: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 flipH="1">
            <a:off x="2443228" y="1109729"/>
            <a:ext cx="18714" cy="5748271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223413" y="80378"/>
            <a:ext cx="834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 smtClean="0">
                <a:latin typeface="Chalkboard"/>
                <a:cs typeface="Chalkboard"/>
              </a:rPr>
              <a:t>Date</a:t>
            </a:r>
            <a:endParaRPr lang="en-AU" sz="200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6174" y="598893"/>
            <a:ext cx="8640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EQ </a:t>
            </a:r>
            <a:r>
              <a:rPr lang="en-AU" sz="2400" b="1" dirty="0" smtClean="0">
                <a:latin typeface="Chalkboard"/>
                <a:cs typeface="Chalkboard"/>
              </a:rPr>
              <a:t>– How do we estimate numbers? </a:t>
            </a:r>
            <a:endParaRPr lang="en-AU" sz="2400" b="1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5961" y="45022"/>
            <a:ext cx="2613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Topic</a:t>
            </a:r>
            <a:r>
              <a:rPr lang="en-AU" sz="2400" b="1" dirty="0" smtClean="0">
                <a:latin typeface="Chalkboard"/>
                <a:cs typeface="Chalkboard"/>
              </a:rPr>
              <a:t>: Estimating </a:t>
            </a:r>
            <a:endParaRPr lang="en-AU" sz="2400" dirty="0">
              <a:latin typeface="Chalkboard"/>
              <a:cs typeface="Chalkboar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5135" y="1388280"/>
            <a:ext cx="2308093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What is leading digit estimation?</a:t>
            </a:r>
          </a:p>
          <a:p>
            <a:endParaRPr lang="en-US" sz="2800" b="1" dirty="0"/>
          </a:p>
          <a:p>
            <a:endParaRPr lang="en-US" sz="2800" b="1" dirty="0" smtClean="0"/>
          </a:p>
          <a:p>
            <a:endParaRPr lang="en-US" sz="2800" b="1" dirty="0"/>
          </a:p>
          <a:p>
            <a:r>
              <a:rPr lang="en-US" sz="2800" b="1" dirty="0" smtClean="0"/>
              <a:t>What is a leading digit?</a:t>
            </a:r>
            <a:endParaRPr 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528159" y="1464227"/>
            <a:ext cx="6529636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Rounding to the first digit gives a fairly rough estimate of what something might cost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The leading digit is the first digit in the number given</a:t>
            </a:r>
          </a:p>
          <a:p>
            <a:endParaRPr lang="en-US" sz="2800" dirty="0"/>
          </a:p>
          <a:p>
            <a:r>
              <a:rPr lang="en-US" sz="2800" dirty="0" smtClean="0"/>
              <a:t>Example:   </a:t>
            </a:r>
            <a:r>
              <a:rPr lang="en-US" sz="4000" dirty="0" smtClean="0">
                <a:solidFill>
                  <a:srgbClr val="FF0000"/>
                </a:solidFill>
              </a:rPr>
              <a:t>3</a:t>
            </a:r>
            <a:r>
              <a:rPr lang="en-US" sz="4000" dirty="0" smtClean="0"/>
              <a:t>67  </a:t>
            </a:r>
            <a:r>
              <a:rPr lang="en-US" sz="2800" dirty="0" smtClean="0"/>
              <a:t>(the 3 is the leading digit)</a:t>
            </a: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2965308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0" y="553404"/>
            <a:ext cx="9144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1105074"/>
            <a:ext cx="9144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0" y="-19245"/>
            <a:ext cx="51660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100" dirty="0">
                <a:latin typeface="Chalkboard"/>
                <a:cs typeface="Chalkboard"/>
              </a:rPr>
              <a:t>24</a:t>
            </a:r>
          </a:p>
          <a:p>
            <a:r>
              <a:rPr lang="en-AU" sz="1100" dirty="0">
                <a:latin typeface="Chalkboard"/>
                <a:cs typeface="Chalkboard"/>
              </a:rPr>
              <a:t>7</a:t>
            </a:r>
          </a:p>
          <a:p>
            <a:r>
              <a:rPr lang="en-AU" sz="1100" dirty="0">
                <a:latin typeface="Chalkboard"/>
                <a:cs typeface="Chalkboard"/>
              </a:rPr>
              <a:t>30</a:t>
            </a: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 flipH="1">
            <a:off x="2443228" y="1109729"/>
            <a:ext cx="18714" cy="5748271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223413" y="80378"/>
            <a:ext cx="834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 smtClean="0">
                <a:latin typeface="Chalkboard"/>
                <a:cs typeface="Chalkboard"/>
              </a:rPr>
              <a:t>Date</a:t>
            </a:r>
            <a:endParaRPr lang="en-AU" sz="200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6174" y="598893"/>
            <a:ext cx="8640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EQ </a:t>
            </a:r>
            <a:r>
              <a:rPr lang="en-AU" sz="2400" b="1" dirty="0" smtClean="0">
                <a:latin typeface="Chalkboard"/>
                <a:cs typeface="Chalkboard"/>
              </a:rPr>
              <a:t>– How do we estimate numbers? </a:t>
            </a:r>
            <a:endParaRPr lang="en-AU" sz="2400" b="1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5961" y="45022"/>
            <a:ext cx="2613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Topic</a:t>
            </a:r>
            <a:r>
              <a:rPr lang="en-AU" sz="2400" b="1" dirty="0" smtClean="0">
                <a:latin typeface="Chalkboard"/>
                <a:cs typeface="Chalkboard"/>
              </a:rPr>
              <a:t>: Estimating </a:t>
            </a:r>
            <a:endParaRPr lang="en-AU" sz="2400" dirty="0">
              <a:latin typeface="Chalkboard"/>
              <a:cs typeface="Chalkboar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5135" y="1388280"/>
            <a:ext cx="23080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How to round to the leading digit?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28159" y="1109729"/>
            <a:ext cx="65296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1: </a:t>
            </a:r>
            <a:r>
              <a:rPr lang="en-US" sz="2400" dirty="0" smtClean="0"/>
              <a:t>Find the leading digit and underline it</a:t>
            </a:r>
          </a:p>
          <a:p>
            <a:pPr algn="ctr"/>
            <a:r>
              <a:rPr lang="en-US" sz="4400" u="sng" dirty="0" smtClean="0"/>
              <a:t>2</a:t>
            </a:r>
            <a:r>
              <a:rPr lang="en-US" sz="4400" dirty="0" smtClean="0"/>
              <a:t>64</a:t>
            </a:r>
            <a:endParaRPr lang="en-US" sz="4400" dirty="0"/>
          </a:p>
          <a:p>
            <a:endParaRPr lang="en-US" sz="1200" dirty="0" smtClean="0"/>
          </a:p>
        </p:txBody>
      </p:sp>
      <p:sp>
        <p:nvSpPr>
          <p:cNvPr id="2" name="Oval 1"/>
          <p:cNvSpPr/>
          <p:nvPr/>
        </p:nvSpPr>
        <p:spPr>
          <a:xfrm>
            <a:off x="5404556" y="3224563"/>
            <a:ext cx="381000" cy="677333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461942" y="2293763"/>
            <a:ext cx="6278619" cy="1608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Step 2:  </a:t>
            </a:r>
            <a:r>
              <a:rPr lang="en-US" sz="2400" dirty="0" smtClean="0"/>
              <a:t>Find the digit to the </a:t>
            </a:r>
            <a:r>
              <a:rPr lang="en-US" sz="2400" b="1" dirty="0" smtClean="0"/>
              <a:t>left</a:t>
            </a:r>
            <a:r>
              <a:rPr lang="en-US" sz="2400" dirty="0" smtClean="0"/>
              <a:t> of the leading digit and circle it</a:t>
            </a:r>
          </a:p>
          <a:p>
            <a:endParaRPr lang="en-US" sz="1050" dirty="0" smtClean="0"/>
          </a:p>
          <a:p>
            <a:pPr algn="ctr"/>
            <a:r>
              <a:rPr lang="en-US" sz="4000" u="sng" dirty="0" smtClean="0"/>
              <a:t>2</a:t>
            </a:r>
            <a:r>
              <a:rPr lang="en-US" sz="4000" dirty="0" smtClean="0"/>
              <a:t>64</a:t>
            </a:r>
            <a:endParaRPr lang="en-US" sz="40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2461942" y="4028338"/>
            <a:ext cx="668205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Step 3: </a:t>
            </a:r>
            <a:r>
              <a:rPr lang="en-US" sz="2400" dirty="0" smtClean="0"/>
              <a:t>If the number that you have circled </a:t>
            </a:r>
            <a:r>
              <a:rPr lang="en-US" sz="2400" u="sng" dirty="0" smtClean="0"/>
              <a:t>is </a:t>
            </a:r>
            <a:r>
              <a:rPr lang="en-US" sz="2400" i="1" u="sng" dirty="0" smtClean="0"/>
              <a:t>less than 5</a:t>
            </a:r>
            <a:r>
              <a:rPr lang="en-US" sz="2400" dirty="0" smtClean="0"/>
              <a:t> then leave the leading digit as it is and replace all the other numbers with zeros</a:t>
            </a:r>
          </a:p>
          <a:p>
            <a:endParaRPr lang="en-US" sz="2400" b="1" dirty="0" smtClean="0"/>
          </a:p>
          <a:p>
            <a:r>
              <a:rPr lang="en-US" sz="2400" dirty="0" smtClean="0"/>
              <a:t>If the number that you have circled </a:t>
            </a:r>
            <a:r>
              <a:rPr lang="en-US" sz="2400" u="sng" dirty="0" smtClean="0"/>
              <a:t>is </a:t>
            </a:r>
            <a:r>
              <a:rPr lang="en-US" sz="2400" i="1" u="sng" dirty="0" smtClean="0"/>
              <a:t>5 or</a:t>
            </a:r>
            <a:r>
              <a:rPr lang="en-US" sz="2400" u="sng" dirty="0" smtClean="0"/>
              <a:t> </a:t>
            </a:r>
            <a:r>
              <a:rPr lang="en-US" sz="2400" i="1" u="sng" dirty="0" smtClean="0"/>
              <a:t>more than 5</a:t>
            </a:r>
            <a:r>
              <a:rPr lang="en-US" sz="2400" u="sng" dirty="0" smtClean="0"/>
              <a:t> </a:t>
            </a:r>
            <a:r>
              <a:rPr lang="en-US" sz="2400" dirty="0" smtClean="0"/>
              <a:t>then add 1 to the leading digit and replace all the other numbers with zeros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850746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455</Words>
  <Application>Microsoft Macintosh PowerPoint</Application>
  <PresentationFormat>On-screen Show (4:3)</PresentationFormat>
  <Paragraphs>115</Paragraphs>
  <Slides>12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My Money Interactive Notebook</vt:lpstr>
      <vt:lpstr>PowerPoint Presentation</vt:lpstr>
      <vt:lpstr>Estimating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E4093549</dc:creator>
  <cp:lastModifiedBy>E4093549</cp:lastModifiedBy>
  <cp:revision>14</cp:revision>
  <dcterms:created xsi:type="dcterms:W3CDTF">2017-03-26T10:17:41Z</dcterms:created>
  <dcterms:modified xsi:type="dcterms:W3CDTF">2017-03-26T11:38:21Z</dcterms:modified>
</cp:coreProperties>
</file>

<file path=docProps/thumbnail.jpeg>
</file>